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évtelen szakasz" id="{EA630C4B-9560-4D16-9327-F5A293E0CC29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3CC5B-AE11-46BE-A164-617760401F62}" type="datetimeFigureOut">
              <a:rPr lang="hu-HU" smtClean="0"/>
              <a:t>2016.04.24.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C9860-6972-4E1E-AE55-BCAF7DBFB3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2090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DB1E-696C-4504-8CDB-9088D4F7E62E}" type="datetime1">
              <a:rPr lang="en-US" smtClean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64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817F-775E-4FB1-9FDF-1EA8A58DDE88}" type="datetime1">
              <a:rPr lang="en-US" smtClean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76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9B8A-3272-4D37-9E1B-50CAB8FBEDE7}" type="datetime1">
              <a:rPr lang="en-US" smtClean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0043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67E4-C767-47E2-8B11-3B7BDB78FB57}" type="datetime1">
              <a:rPr lang="en-US" smtClean="0"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05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B1DE-763E-4221-B72E-E9D674F61F87}" type="datetime1">
              <a:rPr lang="en-US" smtClean="0"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3757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95EAB-FD0B-4201-A0F6-52E349753FF4}" type="datetime1">
              <a:rPr lang="en-US" smtClean="0"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933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BB60-8244-4468-8807-C75E4F2C1D23}" type="datetime1">
              <a:rPr lang="en-US" smtClean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689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AD2B-49C8-4169-82A1-BCC08457F56B}" type="datetime1">
              <a:rPr lang="en-US" smtClean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2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1FA6-51BE-411D-B7CD-B5595ED4DC33}" type="datetime1">
              <a:rPr lang="en-US" smtClean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31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C82-E3E8-433D-BC9A-61058D30B3A8}" type="datetime1">
              <a:rPr lang="en-US" smtClean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63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029A-4F70-42D9-931E-06337E7E20A3}" type="datetime1">
              <a:rPr lang="en-US" smtClean="0"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A540-FA68-4FBF-947F-010B1E1212FB}" type="datetime1">
              <a:rPr lang="en-US" smtClean="0"/>
              <a:t>4/24/2016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3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E40C-6787-4679-80E4-E5D98B3EDBA2}" type="datetime1">
              <a:rPr lang="en-US" smtClean="0"/>
              <a:t>4/24/2016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02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4AD7-81D0-4754-AC66-76480DB27503}" type="datetime1">
              <a:rPr lang="en-US" smtClean="0"/>
              <a:t>4/24/2016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7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27D2-23DD-4A31-8400-2D73B60D519B}" type="datetime1">
              <a:rPr lang="en-US" smtClean="0"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21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170E-E6B3-4F91-B64A-EA0D8EDAC655}" type="datetime1">
              <a:rPr lang="en-US" smtClean="0"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49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601B6-8AE7-4ED3-BA38-55166F2E7638}" type="datetime1">
              <a:rPr lang="en-US" smtClean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5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2059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hu-HU" dirty="0">
                <a:latin typeface="Lucida Calligraphy" panose="03010101010101010101" pitchFamily="66" charset="0"/>
              </a:rPr>
              <a:t>Csongor és Tünde – </a:t>
            </a:r>
            <a:r>
              <a:rPr lang="hu-HU" dirty="0" err="1">
                <a:latin typeface="Lucida Calligraphy" panose="03010101010101010101" pitchFamily="66" charset="0"/>
              </a:rPr>
              <a:t>Tamino</a:t>
            </a:r>
            <a:r>
              <a:rPr lang="hu-HU" dirty="0">
                <a:latin typeface="Lucida Calligraphy" panose="03010101010101010101" pitchFamily="66" charset="0"/>
              </a:rPr>
              <a:t> és </a:t>
            </a:r>
            <a:r>
              <a:rPr lang="hu-HU" dirty="0" err="1" smtClean="0">
                <a:latin typeface="Lucida Calligraphy" panose="03010101010101010101" pitchFamily="66" charset="0"/>
              </a:rPr>
              <a:t>Pamina</a:t>
            </a:r>
            <a:endParaRPr lang="hu-HU" dirty="0">
              <a:latin typeface="Lucida Calligraphy" panose="03010101010101010101" pitchFamily="66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 rot="21271578">
            <a:off x="2560949" y="1715898"/>
            <a:ext cx="3461963" cy="1008529"/>
          </a:xfrm>
        </p:spPr>
        <p:txBody>
          <a:bodyPr anchor="ctr"/>
          <a:lstStyle/>
          <a:p>
            <a:pPr algn="ctr"/>
            <a:r>
              <a:rPr lang="hu-HU" sz="1800" i="1" dirty="0">
                <a:latin typeface="Lucida Calligraphy" panose="03010101010101010101" pitchFamily="66" charset="0"/>
              </a:rPr>
              <a:t>„A fő kincs a </a:t>
            </a:r>
            <a:r>
              <a:rPr lang="hu-HU" sz="1800" i="1" dirty="0" smtClean="0">
                <a:latin typeface="Lucida Calligraphy" panose="03010101010101010101" pitchFamily="66" charset="0"/>
              </a:rPr>
              <a:t>szerelem,</a:t>
            </a:r>
          </a:p>
          <a:p>
            <a:pPr algn="ctr"/>
            <a:r>
              <a:rPr lang="hu-HU" sz="1800" i="1" dirty="0" smtClean="0">
                <a:latin typeface="Lucida Calligraphy" panose="03010101010101010101" pitchFamily="66" charset="0"/>
              </a:rPr>
              <a:t>Szép </a:t>
            </a:r>
            <a:r>
              <a:rPr lang="hu-HU" sz="1800" i="1" dirty="0">
                <a:latin typeface="Lucida Calligraphy" panose="03010101010101010101" pitchFamily="66" charset="0"/>
              </a:rPr>
              <a:t>világa álmaimnak</a:t>
            </a:r>
            <a:r>
              <a:rPr lang="hu-HU" sz="1800" i="1" dirty="0" smtClean="0">
                <a:latin typeface="Lucida Calligraphy" panose="03010101010101010101" pitchFamily="66" charset="0"/>
              </a:rPr>
              <a:t>”</a:t>
            </a:r>
          </a:p>
          <a:p>
            <a:pPr algn="ctr"/>
            <a:r>
              <a:rPr lang="hu-HU" sz="1400" dirty="0"/>
              <a:t>(Tünde) </a:t>
            </a:r>
            <a:endParaRPr lang="hu-HU" sz="1400" i="1" dirty="0">
              <a:latin typeface="Lucida Calligraphy" panose="03010101010101010101" pitchFamily="66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671047" y="2472741"/>
            <a:ext cx="6517607" cy="169987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Az egymást kereső, egymásért küzdő és boldogságukat egymásban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megtaláló szerelmesek. Összeköttetésben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vannak az égi, örökkévaló (tündéri, isteni) erőkkel.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 rot="448471">
            <a:off x="7584141" y="1810246"/>
            <a:ext cx="4042512" cy="1358153"/>
          </a:xfrm>
        </p:spPr>
        <p:txBody>
          <a:bodyPr anchor="ctr"/>
          <a:lstStyle/>
          <a:p>
            <a:pPr algn="ctr"/>
            <a:r>
              <a:rPr lang="hu-HU" sz="1800" i="1" dirty="0">
                <a:latin typeface="Lucida Calligraphy" panose="03010101010101010101" pitchFamily="66" charset="0"/>
              </a:rPr>
              <a:t>„Örülnünk kell a </a:t>
            </a:r>
            <a:r>
              <a:rPr lang="hu-HU" sz="1800" i="1" dirty="0" smtClean="0">
                <a:latin typeface="Lucida Calligraphy" panose="03010101010101010101" pitchFamily="66" charset="0"/>
              </a:rPr>
              <a:t>szerelemnek,</a:t>
            </a:r>
          </a:p>
          <a:p>
            <a:pPr algn="ctr"/>
            <a:r>
              <a:rPr lang="hu-HU" sz="1800" i="1" dirty="0" smtClean="0">
                <a:latin typeface="Lucida Calligraphy" panose="03010101010101010101" pitchFamily="66" charset="0"/>
              </a:rPr>
              <a:t>Hisz </a:t>
            </a:r>
            <a:r>
              <a:rPr lang="hu-HU" sz="1800" i="1" dirty="0">
                <a:latin typeface="Lucida Calligraphy" panose="03010101010101010101" pitchFamily="66" charset="0"/>
              </a:rPr>
              <a:t>a szerelem által élünk csupán</a:t>
            </a:r>
            <a:r>
              <a:rPr lang="hu-HU" sz="1800" i="1" dirty="0" smtClean="0">
                <a:latin typeface="Lucida Calligraphy" panose="03010101010101010101" pitchFamily="66" charset="0"/>
              </a:rPr>
              <a:t>.”</a:t>
            </a:r>
          </a:p>
          <a:p>
            <a:pPr algn="ctr"/>
            <a:endParaRPr lang="hu-HU" sz="1800" i="1" dirty="0">
              <a:latin typeface="Lucida Calligraphy" panose="03010101010101010101" pitchFamily="66" charset="0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099" y="4038146"/>
            <a:ext cx="1771650" cy="26670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749" y="4038146"/>
            <a:ext cx="1743075" cy="26670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529" y="3892833"/>
            <a:ext cx="3281082" cy="260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12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61811" y="570322"/>
            <a:ext cx="8911687" cy="72059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pt-BR" dirty="0">
                <a:latin typeface="Lucida Calligraphy" panose="03010101010101010101" pitchFamily="66" charset="0"/>
              </a:rPr>
              <a:t>Balga és Ilma – Papageno és Papagena:</a:t>
            </a:r>
            <a:endParaRPr lang="hu-HU" dirty="0">
              <a:latin typeface="Lucida Calligraphy" panose="03010101010101010101" pitchFamily="66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 rot="20949206">
            <a:off x="2645014" y="1729541"/>
            <a:ext cx="3461963" cy="910912"/>
          </a:xfrm>
        </p:spPr>
        <p:txBody>
          <a:bodyPr anchor="ctr"/>
          <a:lstStyle/>
          <a:p>
            <a:r>
              <a:rPr lang="hu-HU" sz="1800" i="1" dirty="0">
                <a:latin typeface="Lucida Calligraphy" panose="03010101010101010101" pitchFamily="66" charset="0"/>
              </a:rPr>
              <a:t>„Szomja, éhe mondhatatlan…” </a:t>
            </a:r>
            <a:endParaRPr lang="hu-HU" sz="1800" i="1" dirty="0" smtClean="0">
              <a:latin typeface="Lucida Calligraphy" panose="03010101010101010101" pitchFamily="66" charset="0"/>
            </a:endParaRPr>
          </a:p>
          <a:p>
            <a:r>
              <a:rPr lang="hu-HU" sz="1400" dirty="0" smtClean="0"/>
              <a:t>			</a:t>
            </a:r>
            <a:r>
              <a:rPr lang="hu-HU" sz="1400" i="1" dirty="0" smtClean="0">
                <a:latin typeface="Lucida Bright" panose="02040602050505020304" pitchFamily="18" charset="0"/>
              </a:rPr>
              <a:t>(Ilma)</a:t>
            </a:r>
            <a:endParaRPr lang="hu-HU" sz="1400" i="1" dirty="0" smtClean="0">
              <a:latin typeface="Lucida Bright" panose="02040602050505020304" pitchFamily="18" charset="0"/>
            </a:endParaRPr>
          </a:p>
          <a:p>
            <a:pPr algn="r"/>
            <a:r>
              <a:rPr lang="hu-HU" sz="1800" i="1" dirty="0" smtClean="0">
                <a:latin typeface="Lucida Calligraphy" panose="03010101010101010101" pitchFamily="66" charset="0"/>
              </a:rPr>
              <a:t>„Böske </a:t>
            </a:r>
            <a:r>
              <a:rPr lang="hu-HU" sz="1800" i="1" dirty="0">
                <a:latin typeface="Lucida Calligraphy" panose="03010101010101010101" pitchFamily="66" charset="0"/>
              </a:rPr>
              <a:t>nyomdokát csapászom</a:t>
            </a:r>
            <a:r>
              <a:rPr lang="hu-HU" sz="1800" i="1" dirty="0" smtClean="0">
                <a:latin typeface="Lucida Calligraphy" panose="03010101010101010101" pitchFamily="66" charset="0"/>
              </a:rPr>
              <a:t>,”</a:t>
            </a:r>
          </a:p>
          <a:p>
            <a:pPr algn="r"/>
            <a:r>
              <a:rPr lang="hu-HU" sz="1400" i="1" dirty="0" smtClean="0">
                <a:latin typeface="Lucida Calligraphy" panose="03010101010101010101" pitchFamily="66" charset="0"/>
              </a:rPr>
              <a:t>(Balga)</a:t>
            </a:r>
            <a:endParaRPr lang="hu-HU" sz="1400" i="1" dirty="0">
              <a:latin typeface="Lucida Calligraphy" panose="03010101010101010101" pitchFamily="66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696046" y="2560678"/>
            <a:ext cx="6423478" cy="210328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főszereplők kísérői, a földi, egyszerű, ösztönszintű szerelem mókás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képviselői. Mindkét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férfi megkísérli a párja hiánya miatt fölakasztani magát elkeseredésében.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 rot="442817">
            <a:off x="7116633" y="1531737"/>
            <a:ext cx="4674524" cy="1358153"/>
          </a:xfrm>
        </p:spPr>
        <p:txBody>
          <a:bodyPr anchor="ctr"/>
          <a:lstStyle/>
          <a:p>
            <a:pPr algn="ctr"/>
            <a:r>
              <a:rPr lang="hu-HU" sz="1800" i="1" dirty="0">
                <a:latin typeface="Lucida Calligraphy" panose="03010101010101010101" pitchFamily="66" charset="0"/>
              </a:rPr>
              <a:t>„Én a természet gyermeke vagyok, nekem elég, </a:t>
            </a:r>
            <a:r>
              <a:rPr lang="hu-HU" sz="1800" i="1" dirty="0" smtClean="0">
                <a:latin typeface="Lucida Calligraphy" panose="03010101010101010101" pitchFamily="66" charset="0"/>
              </a:rPr>
              <a:t>ha </a:t>
            </a:r>
            <a:r>
              <a:rPr lang="hu-HU" sz="1800" i="1" dirty="0">
                <a:latin typeface="Lucida Calligraphy" panose="03010101010101010101" pitchFamily="66" charset="0"/>
              </a:rPr>
              <a:t>alszom, eszem és </a:t>
            </a:r>
            <a:r>
              <a:rPr lang="hu-HU" sz="1800" i="1" dirty="0" smtClean="0">
                <a:latin typeface="Lucida Calligraphy" panose="03010101010101010101" pitchFamily="66" charset="0"/>
              </a:rPr>
              <a:t>iszom, és … egyszer egy szépséges asszonykát találjak magamnak</a:t>
            </a:r>
            <a:r>
              <a:rPr lang="hu-HU" sz="1800" i="1" dirty="0" smtClean="0">
                <a:latin typeface="Lucida Calligraphy" panose="03010101010101010101" pitchFamily="66" charset="0"/>
              </a:rPr>
              <a:t>.”</a:t>
            </a:r>
          </a:p>
          <a:p>
            <a:pPr algn="ctr"/>
            <a:r>
              <a:rPr lang="hu-HU" sz="1800" i="1" dirty="0" smtClean="0">
                <a:latin typeface="Lucida Calligraphy" panose="03010101010101010101" pitchFamily="66" charset="0"/>
              </a:rPr>
              <a:t>(</a:t>
            </a:r>
            <a:r>
              <a:rPr lang="hu-HU" sz="1400" i="1" dirty="0" smtClean="0">
                <a:latin typeface="Lucida Calligraphy" panose="03010101010101010101" pitchFamily="66" charset="0"/>
              </a:rPr>
              <a:t>Papageno)</a:t>
            </a:r>
            <a:endParaRPr lang="hu-HU" sz="1400" i="1" dirty="0">
              <a:latin typeface="Lucida Calligraphy" panose="03010101010101010101" pitchFamily="66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060" y="3922059"/>
            <a:ext cx="2009775" cy="26670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316" y="3904130"/>
            <a:ext cx="1809750" cy="26670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255" y="4069977"/>
            <a:ext cx="3019639" cy="268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84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2059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hu-HU" dirty="0">
                <a:latin typeface="Lucida Calligraphy" panose="03010101010101010101" pitchFamily="66" charset="0"/>
              </a:rPr>
              <a:t>A szerelmeseket gátló gonosz szereplők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89213" y="1344706"/>
            <a:ext cx="3461963" cy="1008529"/>
          </a:xfrm>
        </p:spPr>
        <p:txBody>
          <a:bodyPr anchor="ctr"/>
          <a:lstStyle/>
          <a:p>
            <a:pPr algn="ctr"/>
            <a:r>
              <a:rPr lang="hu-HU" sz="1800" dirty="0" err="1"/>
              <a:t>Mirígy</a:t>
            </a:r>
            <a:endParaRPr lang="hu-HU" sz="1800" i="1" dirty="0" smtClean="0">
              <a:latin typeface="Lucida Calligraphy" panose="03010101010101010101" pitchFamily="66" charset="0"/>
            </a:endParaRPr>
          </a:p>
        </p:txBody>
      </p:sp>
      <p:pic>
        <p:nvPicPr>
          <p:cNvPr id="6" name="Tartalom helye 5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98" r="29125"/>
          <a:stretch/>
        </p:blipFill>
        <p:spPr>
          <a:xfrm>
            <a:off x="2130409" y="2681509"/>
            <a:ext cx="1573307" cy="3503799"/>
          </a:xfrm>
        </p:spPr>
      </p:pic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7463118" y="1344706"/>
            <a:ext cx="4042512" cy="1358153"/>
          </a:xfrm>
        </p:spPr>
        <p:txBody>
          <a:bodyPr anchor="ctr"/>
          <a:lstStyle/>
          <a:p>
            <a:pPr algn="ctr"/>
            <a:r>
              <a:rPr lang="hu-HU" sz="1800" dirty="0"/>
              <a:t>Az Éj királynője és </a:t>
            </a:r>
            <a:r>
              <a:rPr lang="hu-HU" sz="1800" dirty="0" err="1"/>
              <a:t>Monostatos</a:t>
            </a:r>
            <a:endParaRPr lang="hu-HU" sz="1800" i="1" dirty="0" smtClean="0">
              <a:latin typeface="Lucida Calligraphy" panose="03010101010101010101" pitchFamily="66" charset="0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606" y="2353235"/>
            <a:ext cx="2381250" cy="3657600"/>
          </a:xfrm>
          <a:prstGeom prst="rect">
            <a:avLst/>
          </a:prstGeom>
        </p:spPr>
      </p:pic>
      <p:pic>
        <p:nvPicPr>
          <p:cNvPr id="1026" name="Picture 2" descr="http://img5.lapunk.hu/tarhely/kepeslapneked/galeria/72190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065" y="2638321"/>
            <a:ext cx="4116570" cy="3087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21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1594655"/>
          </a:xfrm>
        </p:spPr>
        <p:txBody>
          <a:bodyPr anchor="ctr">
            <a:normAutofit/>
          </a:bodyPr>
          <a:lstStyle/>
          <a:p>
            <a:pPr algn="ctr"/>
            <a:r>
              <a:rPr lang="hu-HU" sz="2800" b="1" i="1" dirty="0" smtClean="0">
                <a:latin typeface="Lucida Calligraphy" panose="03010101010101010101" pitchFamily="66" charset="0"/>
              </a:rPr>
              <a:t>„…én </a:t>
            </a:r>
            <a:r>
              <a:rPr lang="hu-HU" sz="2800" b="1" i="1" dirty="0" err="1">
                <a:latin typeface="Lucida Calligraphy" panose="03010101010101010101" pitchFamily="66" charset="0"/>
              </a:rPr>
              <a:t>valék</a:t>
            </a:r>
            <a:r>
              <a:rPr lang="hu-HU" sz="2800" b="1" i="1" dirty="0" smtClean="0">
                <a:latin typeface="Lucida Calligraphy" panose="03010101010101010101" pitchFamily="66" charset="0"/>
              </a:rPr>
              <a:t>, …</a:t>
            </a:r>
            <a:r>
              <a:rPr lang="hu-HU" sz="2800" b="1" i="1" dirty="0" err="1" smtClean="0">
                <a:latin typeface="Lucida Calligraphy" panose="03010101010101010101" pitchFamily="66" charset="0"/>
              </a:rPr>
              <a:t>én</a:t>
            </a:r>
            <a:r>
              <a:rPr lang="hu-HU" sz="2800" b="1" i="1" dirty="0" smtClean="0">
                <a:latin typeface="Lucida Calligraphy" panose="03010101010101010101" pitchFamily="66" charset="0"/>
              </a:rPr>
              <a:t> </a:t>
            </a:r>
            <a:r>
              <a:rPr lang="hu-HU" sz="2800" b="1" i="1" dirty="0">
                <a:latin typeface="Lucida Calligraphy" panose="03010101010101010101" pitchFamily="66" charset="0"/>
              </a:rPr>
              <a:t>vagyok</a:t>
            </a:r>
            <a:r>
              <a:rPr lang="hu-HU" sz="2800" b="1" i="1" dirty="0" smtClean="0">
                <a:latin typeface="Lucida Calligraphy" panose="03010101010101010101" pitchFamily="66" charset="0"/>
              </a:rPr>
              <a:t>, …</a:t>
            </a:r>
            <a:r>
              <a:rPr lang="hu-HU" sz="2800" b="1" i="1" dirty="0">
                <a:latin typeface="Lucida Calligraphy" panose="03010101010101010101" pitchFamily="66" charset="0"/>
              </a:rPr>
              <a:t>én leszek, </a:t>
            </a:r>
            <a:r>
              <a:rPr lang="hu-HU" sz="2800" i="1" dirty="0">
                <a:latin typeface="Lucida Calligraphy" panose="03010101010101010101" pitchFamily="66" charset="0"/>
              </a:rPr>
              <a:t/>
            </a:r>
            <a:br>
              <a:rPr lang="hu-HU" sz="2800" i="1" dirty="0">
                <a:latin typeface="Lucida Calligraphy" panose="03010101010101010101" pitchFamily="66" charset="0"/>
              </a:rPr>
            </a:br>
            <a:r>
              <a:rPr lang="hu-HU" sz="2800" b="1" i="1" dirty="0">
                <a:latin typeface="Lucida Calligraphy" panose="03010101010101010101" pitchFamily="66" charset="0"/>
              </a:rPr>
              <a:t>     Kietlen, csendes, </a:t>
            </a:r>
            <a:r>
              <a:rPr lang="hu-HU" sz="2800" b="1" i="1" dirty="0" err="1">
                <a:latin typeface="Lucida Calligraphy" panose="03010101010101010101" pitchFamily="66" charset="0"/>
              </a:rPr>
              <a:t>lénynemlakta</a:t>
            </a:r>
            <a:r>
              <a:rPr lang="hu-HU" sz="2800" b="1" i="1" dirty="0">
                <a:latin typeface="Lucida Calligraphy" panose="03010101010101010101" pitchFamily="66" charset="0"/>
              </a:rPr>
              <a:t> Éj.” </a:t>
            </a:r>
            <a:r>
              <a:rPr lang="hu-HU" sz="2800" i="1" dirty="0">
                <a:latin typeface="Lucida Calligraphy" panose="03010101010101010101" pitchFamily="66" charset="0"/>
              </a:rPr>
              <a:t/>
            </a:r>
            <a:br>
              <a:rPr lang="hu-HU" sz="2800" i="1" dirty="0">
                <a:latin typeface="Lucida Calligraphy" panose="03010101010101010101" pitchFamily="66" charset="0"/>
              </a:rPr>
            </a:br>
            <a:endParaRPr lang="hu-HU" sz="2800" i="1" dirty="0">
              <a:latin typeface="Lucida Calligraphy" panose="03010101010101010101" pitchFamily="66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779326" y="1729125"/>
            <a:ext cx="8915399" cy="274296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hu-HU" sz="2000" dirty="0"/>
              <a:t>Az ÉJ motívuma két női alakban jelenik meg mindkét műben. A Varázsfuvolában </a:t>
            </a:r>
            <a:r>
              <a:rPr lang="hu-HU" sz="2000" dirty="0" err="1"/>
              <a:t>Sarastro</a:t>
            </a:r>
            <a:r>
              <a:rPr lang="hu-HU" sz="2000" dirty="0"/>
              <a:t> ellenfele, a gonoszság megtestesítője, a Csongor és Tündében a világot szülő ősanya. Mindkét alaknak van olyan szerepe, hogy a szerelmét választó lányt kitaszítják – Tündét a tündérvilágból a halandók közé, </a:t>
            </a:r>
            <a:r>
              <a:rPr lang="hu-HU" sz="2000" dirty="0" err="1"/>
              <a:t>Paminát</a:t>
            </a:r>
            <a:r>
              <a:rPr lang="hu-HU" sz="2000" dirty="0"/>
              <a:t> mint lányát taszítja el magától anyja.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906" y="4012793"/>
            <a:ext cx="4282771" cy="2676732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747" y="3795606"/>
            <a:ext cx="2096978" cy="289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24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20596"/>
          </a:xfrm>
        </p:spPr>
        <p:txBody>
          <a:bodyPr anchor="ctr">
            <a:normAutofit/>
          </a:bodyPr>
          <a:lstStyle/>
          <a:p>
            <a:pPr algn="ctr"/>
            <a:r>
              <a:rPr lang="hu-HU" dirty="0">
                <a:latin typeface="Lucida Calligraphy" panose="03010101010101010101" pitchFamily="66" charset="0"/>
              </a:rPr>
              <a:t>Mellékszereplők 3-as </a:t>
            </a:r>
            <a:r>
              <a:rPr lang="hu-HU" dirty="0" smtClean="0">
                <a:latin typeface="Lucida Calligraphy" panose="03010101010101010101" pitchFamily="66" charset="0"/>
              </a:rPr>
              <a:t>csoportokban</a:t>
            </a:r>
            <a:endParaRPr lang="hu-HU" dirty="0">
              <a:latin typeface="Lucida Calligraphy" panose="03010101010101010101" pitchFamily="66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 rot="21232132">
            <a:off x="5317784" y="1524853"/>
            <a:ext cx="3461963" cy="1653988"/>
          </a:xfrm>
        </p:spPr>
        <p:txBody>
          <a:bodyPr anchor="ctr"/>
          <a:lstStyle/>
          <a:p>
            <a:pPr algn="ctr"/>
            <a:r>
              <a:rPr lang="hu-HU" sz="1800" i="1" dirty="0">
                <a:latin typeface="Lucida Calligraphy" panose="03010101010101010101" pitchFamily="66" charset="0"/>
              </a:rPr>
              <a:t>„Három fiú, szépek, bölcsek, kedvesek, </a:t>
            </a:r>
            <a:r>
              <a:rPr lang="hu-HU" sz="1800" i="1" dirty="0" smtClean="0">
                <a:latin typeface="Lucida Calligraphy" panose="03010101010101010101" pitchFamily="66" charset="0"/>
              </a:rPr>
              <a:t>Vezérelnek </a:t>
            </a:r>
            <a:r>
              <a:rPr lang="hu-HU" sz="1800" i="1" dirty="0">
                <a:latin typeface="Lucida Calligraphy" panose="03010101010101010101" pitchFamily="66" charset="0"/>
              </a:rPr>
              <a:t>utunkon.” </a:t>
            </a:r>
          </a:p>
          <a:p>
            <a:pPr algn="ctr"/>
            <a:endParaRPr lang="hu-HU" sz="1800" i="1" dirty="0" smtClean="0">
              <a:latin typeface="Lucida Calligraphy" panose="03010101010101010101" pitchFamily="66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946916" y="2883584"/>
            <a:ext cx="4277872" cy="1671404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  <a:tabLst>
                <a:tab pos="2057400" algn="l"/>
              </a:tabLst>
            </a:pPr>
            <a:r>
              <a:rPr lang="hu-HU" b="1" u="sng" dirty="0"/>
              <a:t>Csongor és Tünde</a:t>
            </a:r>
            <a:r>
              <a:rPr lang="hu-HU" dirty="0" smtClean="0"/>
              <a:t>:	</a:t>
            </a:r>
          </a:p>
          <a:p>
            <a:pPr algn="ctr">
              <a:buFont typeface="+mj-lt"/>
              <a:buAutoNum type="arabicPeriod"/>
              <a:tabLst>
                <a:tab pos="2057400" algn="l"/>
              </a:tabLst>
            </a:pPr>
            <a:r>
              <a:rPr lang="hu-HU" dirty="0" smtClean="0"/>
              <a:t> a </a:t>
            </a:r>
            <a:r>
              <a:rPr lang="hu-HU" dirty="0"/>
              <a:t>3 ördögfióka  (a szerelmesek </a:t>
            </a:r>
            <a:r>
              <a:rPr lang="hu-HU" dirty="0" smtClean="0"/>
              <a:t>akadályozói)</a:t>
            </a:r>
            <a:endParaRPr lang="hu-HU" dirty="0"/>
          </a:p>
          <a:p>
            <a:pPr algn="ctr">
              <a:buFont typeface="+mj-lt"/>
              <a:buAutoNum type="arabicPeriod"/>
              <a:tabLst>
                <a:tab pos="268288" algn="l"/>
              </a:tabLst>
            </a:pPr>
            <a:r>
              <a:rPr lang="hu-HU" dirty="0" smtClean="0"/>
              <a:t>a 3 </a:t>
            </a:r>
            <a:r>
              <a:rPr lang="hu-HU" dirty="0"/>
              <a:t>vándor (Tanácsot adnak, de azzal nem segíthetnek.)</a:t>
            </a:r>
          </a:p>
          <a:p>
            <a:pPr marL="0" indent="0" algn="ctr"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7334458" y="2065302"/>
            <a:ext cx="4042512" cy="2742967"/>
          </a:xfrm>
        </p:spPr>
        <p:txBody>
          <a:bodyPr anchor="ctr"/>
          <a:lstStyle/>
          <a:p>
            <a:pPr algn="ctr"/>
            <a:r>
              <a:rPr lang="hu-HU" sz="1800" dirty="0"/>
              <a:t> </a:t>
            </a:r>
            <a:r>
              <a:rPr lang="hu-HU" sz="1800" b="1" u="sng" dirty="0"/>
              <a:t>Varázsfuvola</a:t>
            </a:r>
            <a:r>
              <a:rPr lang="hu-HU" sz="1800" dirty="0"/>
              <a:t>: 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hu-HU" sz="1800" dirty="0" smtClean="0"/>
              <a:t>3 </a:t>
            </a:r>
            <a:r>
              <a:rPr lang="hu-HU" sz="1800" dirty="0"/>
              <a:t>fiú (a szerelmesek </a:t>
            </a:r>
            <a:r>
              <a:rPr lang="hu-HU" sz="1800" dirty="0" smtClean="0"/>
              <a:t>segítői)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hu-HU" sz="1800" dirty="0" smtClean="0"/>
              <a:t>3 hölgy (Segítőkként </a:t>
            </a:r>
            <a:r>
              <a:rPr lang="hu-HU" sz="1800" dirty="0"/>
              <a:t>lépnek fel, de ellenfelekké válnak.) </a:t>
            </a:r>
            <a:endParaRPr lang="hu-HU" sz="1800" i="1" dirty="0" smtClean="0">
              <a:latin typeface="Lucida Calligraphy" panose="03010101010101010101" pitchFamily="66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874" y="4053261"/>
            <a:ext cx="1478158" cy="2639568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013" y="4194229"/>
            <a:ext cx="1744832" cy="2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2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20596"/>
          </a:xfrm>
        </p:spPr>
        <p:txBody>
          <a:bodyPr anchor="ctr">
            <a:normAutofit/>
          </a:bodyPr>
          <a:lstStyle/>
          <a:p>
            <a:pPr algn="ctr"/>
            <a:r>
              <a:rPr lang="hu-HU" dirty="0">
                <a:latin typeface="Lucida Calligraphy" panose="03010101010101010101" pitchFamily="66" charset="0"/>
              </a:rPr>
              <a:t>Varázserejű tárgyak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 rot="21220113">
            <a:off x="2641880" y="2048951"/>
            <a:ext cx="3461963" cy="1008529"/>
          </a:xfrm>
        </p:spPr>
        <p:txBody>
          <a:bodyPr anchor="ctr"/>
          <a:lstStyle/>
          <a:p>
            <a:r>
              <a:rPr lang="hu-HU" sz="1800" b="1" dirty="0"/>
              <a:t> </a:t>
            </a:r>
            <a:r>
              <a:rPr lang="hu-HU" sz="1800" i="1" dirty="0">
                <a:latin typeface="Lucida Calligraphy" panose="03010101010101010101" pitchFamily="66" charset="0"/>
              </a:rPr>
              <a:t>„Ostor a szó, mely </a:t>
            </a:r>
            <a:r>
              <a:rPr lang="hu-HU" sz="1800" i="1" dirty="0" smtClean="0">
                <a:latin typeface="Lucida Calligraphy" panose="03010101010101010101" pitchFamily="66" charset="0"/>
              </a:rPr>
              <a:t>megindít- Bocskor </a:t>
            </a:r>
            <a:r>
              <a:rPr lang="hu-HU" sz="1800" i="1" dirty="0">
                <a:latin typeface="Lucida Calligraphy" panose="03010101010101010101" pitchFamily="66" charset="0"/>
              </a:rPr>
              <a:t>a ló, mely </a:t>
            </a:r>
            <a:r>
              <a:rPr lang="hu-HU" sz="1800" i="1" dirty="0" err="1">
                <a:latin typeface="Lucida Calligraphy" panose="03010101010101010101" pitchFamily="66" charset="0"/>
              </a:rPr>
              <a:t>viszen</a:t>
            </a:r>
            <a:r>
              <a:rPr lang="hu-HU" sz="1800" i="1" dirty="0">
                <a:latin typeface="Lucida Calligraphy" panose="03010101010101010101" pitchFamily="66" charset="0"/>
              </a:rPr>
              <a:t> – </a:t>
            </a:r>
            <a:r>
              <a:rPr lang="hu-HU" sz="1800" i="1" dirty="0" smtClean="0">
                <a:latin typeface="Lucida Calligraphy" panose="03010101010101010101" pitchFamily="66" charset="0"/>
              </a:rPr>
              <a:t>… </a:t>
            </a:r>
            <a:r>
              <a:rPr lang="hu-HU" sz="1800" i="1" dirty="0">
                <a:latin typeface="Lucida Calligraphy" panose="03010101010101010101" pitchFamily="66" charset="0"/>
              </a:rPr>
              <a:t>A palást rejt.” </a:t>
            </a:r>
          </a:p>
          <a:p>
            <a:pPr algn="ctr"/>
            <a:endParaRPr lang="hu-HU" sz="1800" i="1" dirty="0" smtClean="0">
              <a:latin typeface="Lucida Calligraphy" panose="03010101010101010101" pitchFamily="66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768600" y="1613433"/>
            <a:ext cx="8915399" cy="274296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u-HU" sz="2000" dirty="0" smtClean="0"/>
              <a:t>Ostor </a:t>
            </a:r>
            <a:r>
              <a:rPr lang="hu-HU" sz="2000" dirty="0"/>
              <a:t>– bocskor – palást, illetve Varázsfuvola és </a:t>
            </a:r>
            <a:r>
              <a:rPr lang="hu-HU" sz="2000" dirty="0" smtClean="0"/>
              <a:t>ezüstcsengők. Ezek </a:t>
            </a:r>
            <a:r>
              <a:rPr lang="hu-HU" sz="2000" dirty="0"/>
              <a:t>az ártó szereplőktől származó tárgyak, de a főszereplők segítőivé lesznek.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 rot="354827">
            <a:off x="7516907" y="1818073"/>
            <a:ext cx="4042512" cy="1358153"/>
          </a:xfrm>
        </p:spPr>
        <p:txBody>
          <a:bodyPr anchor="ctr"/>
          <a:lstStyle/>
          <a:p>
            <a:r>
              <a:rPr lang="hu-HU" sz="1800" i="1" dirty="0">
                <a:latin typeface="Lucida Calligraphy" panose="03010101010101010101" pitchFamily="66" charset="0"/>
              </a:rPr>
              <a:t> „Ezüstcsengők, </a:t>
            </a:r>
            <a:r>
              <a:rPr lang="hu-HU" sz="1800" i="1" dirty="0" smtClean="0">
                <a:latin typeface="Lucida Calligraphy" panose="03010101010101010101" pitchFamily="66" charset="0"/>
              </a:rPr>
              <a:t>varázsfuvolák, Biztos </a:t>
            </a:r>
            <a:r>
              <a:rPr lang="hu-HU" sz="1800" i="1" dirty="0">
                <a:latin typeface="Lucida Calligraphy" panose="03010101010101010101" pitchFamily="66" charset="0"/>
              </a:rPr>
              <a:t>védelmet nyújtanak a bajban.” </a:t>
            </a:r>
          </a:p>
          <a:p>
            <a:pPr algn="ctr"/>
            <a:endParaRPr lang="hu-HU" sz="1800" i="1" dirty="0" smtClean="0">
              <a:latin typeface="Lucida Calligraphy" panose="03010101010101010101" pitchFamily="66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623" y="3380866"/>
            <a:ext cx="4057691" cy="3020037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4612" y="3757000"/>
            <a:ext cx="24765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5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20596"/>
          </a:xfrm>
        </p:spPr>
        <p:txBody>
          <a:bodyPr anchor="ctr">
            <a:normAutofit/>
          </a:bodyPr>
          <a:lstStyle/>
          <a:p>
            <a:pPr algn="ctr"/>
            <a:r>
              <a:rPr lang="hu-HU" dirty="0" smtClean="0"/>
              <a:t>Némaság-jelenetek</a:t>
            </a:r>
            <a:endParaRPr lang="hu-HU" dirty="0">
              <a:latin typeface="Lucida Calligraphy" panose="03010101010101010101" pitchFamily="66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 rot="21393764">
            <a:off x="2620043" y="1748370"/>
            <a:ext cx="3461963" cy="1008529"/>
          </a:xfrm>
        </p:spPr>
        <p:txBody>
          <a:bodyPr anchor="ctr"/>
          <a:lstStyle/>
          <a:p>
            <a:r>
              <a:rPr lang="hu-HU" sz="1800" i="1" dirty="0">
                <a:latin typeface="Lucida Calligraphy" panose="03010101010101010101" pitchFamily="66" charset="0"/>
              </a:rPr>
              <a:t>„…e </a:t>
            </a:r>
            <a:r>
              <a:rPr lang="hu-HU" sz="1800" i="1" dirty="0" smtClean="0">
                <a:latin typeface="Lucida Calligraphy" panose="03010101010101010101" pitchFamily="66" charset="0"/>
              </a:rPr>
              <a:t>hazában Amely </a:t>
            </a:r>
            <a:r>
              <a:rPr lang="hu-HU" sz="1800" i="1" dirty="0">
                <a:latin typeface="Lucida Calligraphy" panose="03010101010101010101" pitchFamily="66" charset="0"/>
              </a:rPr>
              <a:t>lány szól kedveséhez, </a:t>
            </a:r>
            <a:r>
              <a:rPr lang="hu-HU" sz="1800" i="1" dirty="0" smtClean="0">
                <a:latin typeface="Lucida Calligraphy" panose="03010101010101010101" pitchFamily="66" charset="0"/>
              </a:rPr>
              <a:t>Eljátszotta </a:t>
            </a:r>
            <a:r>
              <a:rPr lang="hu-HU" sz="1800" i="1" dirty="0">
                <a:latin typeface="Lucida Calligraphy" panose="03010101010101010101" pitchFamily="66" charset="0"/>
              </a:rPr>
              <a:t>kedvesét, </a:t>
            </a:r>
            <a:r>
              <a:rPr lang="hu-HU" sz="1800" i="1" dirty="0" smtClean="0">
                <a:latin typeface="Lucida Calligraphy" panose="03010101010101010101" pitchFamily="66" charset="0"/>
              </a:rPr>
              <a:t>Eljátszotta </a:t>
            </a:r>
            <a:r>
              <a:rPr lang="hu-HU" sz="1800" i="1" dirty="0">
                <a:latin typeface="Lucida Calligraphy" panose="03010101010101010101" pitchFamily="66" charset="0"/>
              </a:rPr>
              <a:t>szíve üdvét”</a:t>
            </a:r>
            <a:endParaRPr lang="hu-HU" sz="1800" i="1" dirty="0" smtClean="0">
              <a:latin typeface="Lucida Calligraphy" panose="03010101010101010101" pitchFamily="66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620043" y="3052990"/>
            <a:ext cx="8915399" cy="274296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hu-HU" sz="2000" dirty="0"/>
              <a:t>A főszereplők számára egy próbatétel, hogy nem szólhatnak egy találkozás során </a:t>
            </a:r>
            <a:r>
              <a:rPr lang="hu-HU" sz="2000" dirty="0" smtClean="0"/>
              <a:t>szerelmesükhöz</a:t>
            </a:r>
            <a:r>
              <a:rPr lang="hu-HU" sz="2000" dirty="0"/>
              <a:t>, aki ráadásul nem érti, és kétségbeesik a hallgatás miatt. </a:t>
            </a:r>
          </a:p>
          <a:p>
            <a:r>
              <a:rPr lang="hu-HU" sz="2000" dirty="0" smtClean="0"/>
              <a:t>Varázsfuvola</a:t>
            </a:r>
            <a:r>
              <a:rPr lang="hu-HU" sz="2000" dirty="0"/>
              <a:t>: </a:t>
            </a:r>
            <a:r>
              <a:rPr lang="hu-HU" sz="2000" dirty="0" err="1"/>
              <a:t>Taminónak</a:t>
            </a:r>
            <a:r>
              <a:rPr lang="hu-HU" sz="2000" dirty="0"/>
              <a:t> kell hallgatnia </a:t>
            </a:r>
          </a:p>
          <a:p>
            <a:r>
              <a:rPr lang="hu-HU" sz="2000" dirty="0" smtClean="0"/>
              <a:t>Csongor </a:t>
            </a:r>
            <a:r>
              <a:rPr lang="hu-HU" sz="2000" dirty="0"/>
              <a:t>és Tünde: Tündének kell hallgatnia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 rot="302613">
            <a:off x="7441056" y="1519771"/>
            <a:ext cx="4042512" cy="1358153"/>
          </a:xfrm>
        </p:spPr>
        <p:txBody>
          <a:bodyPr anchor="ctr"/>
          <a:lstStyle/>
          <a:p>
            <a:r>
              <a:rPr lang="hu-HU" sz="1800" dirty="0">
                <a:latin typeface="Lucida Calligraphy" panose="03010101010101010101" pitchFamily="66" charset="0"/>
              </a:rPr>
              <a:t> </a:t>
            </a:r>
            <a:r>
              <a:rPr lang="hu-HU" sz="1800" i="1" dirty="0">
                <a:latin typeface="Lucida Calligraphy" panose="03010101010101010101" pitchFamily="66" charset="0"/>
              </a:rPr>
              <a:t>„Látni fogod </a:t>
            </a:r>
            <a:r>
              <a:rPr lang="hu-HU" sz="1800" i="1" dirty="0" err="1">
                <a:latin typeface="Lucida Calligraphy" panose="03010101010101010101" pitchFamily="66" charset="0"/>
              </a:rPr>
              <a:t>Paminát</a:t>
            </a:r>
            <a:r>
              <a:rPr lang="hu-HU" sz="1800" i="1" dirty="0">
                <a:latin typeface="Lucida Calligraphy" panose="03010101010101010101" pitchFamily="66" charset="0"/>
              </a:rPr>
              <a:t>, de nem szabad </a:t>
            </a:r>
            <a:r>
              <a:rPr lang="hu-HU" sz="1800" i="1" dirty="0" smtClean="0">
                <a:latin typeface="Lucida Calligraphy" panose="03010101010101010101" pitchFamily="66" charset="0"/>
              </a:rPr>
              <a:t>szólanod </a:t>
            </a:r>
            <a:r>
              <a:rPr lang="hu-HU" sz="1800" i="1" dirty="0">
                <a:latin typeface="Lucida Calligraphy" panose="03010101010101010101" pitchFamily="66" charset="0"/>
              </a:rPr>
              <a:t>véle. Ez próbaidőd kezdete.” </a:t>
            </a:r>
          </a:p>
        </p:txBody>
      </p:sp>
    </p:spTree>
    <p:extLst>
      <p:ext uri="{BB962C8B-B14F-4D97-AF65-F5344CB8AC3E}">
        <p14:creationId xmlns:p14="http://schemas.microsoft.com/office/powerpoint/2010/main" val="375108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4244" y="461597"/>
            <a:ext cx="8911687" cy="720596"/>
          </a:xfrm>
        </p:spPr>
        <p:txBody>
          <a:bodyPr anchor="ctr">
            <a:normAutofit/>
          </a:bodyPr>
          <a:lstStyle/>
          <a:p>
            <a:pPr algn="ctr"/>
            <a:r>
              <a:rPr lang="hu-HU" smtClean="0"/>
              <a:t>A „Küzdelmes </a:t>
            </a:r>
            <a:r>
              <a:rPr lang="hu-HU" dirty="0" smtClean="0"/>
              <a:t>út”</a:t>
            </a:r>
            <a:endParaRPr lang="hu-HU" dirty="0">
              <a:latin typeface="Lucida Calligraphy" panose="03010101010101010101" pitchFamily="66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 rot="21217193">
            <a:off x="2347166" y="2125814"/>
            <a:ext cx="3461963" cy="1008529"/>
          </a:xfrm>
        </p:spPr>
        <p:txBody>
          <a:bodyPr anchor="ctr"/>
          <a:lstStyle/>
          <a:p>
            <a:r>
              <a:rPr lang="hu-HU" sz="1800" b="1" i="1" dirty="0">
                <a:latin typeface="Lucida Calligraphy" panose="03010101010101010101" pitchFamily="66" charset="0"/>
              </a:rPr>
              <a:t>„Éjfél van, az éj rideg és szomorú, </a:t>
            </a:r>
            <a:r>
              <a:rPr lang="hu-HU" sz="1800" b="1" i="1" dirty="0" smtClean="0">
                <a:latin typeface="Lucida Calligraphy" panose="03010101010101010101" pitchFamily="66" charset="0"/>
              </a:rPr>
              <a:t>Gyászosra </a:t>
            </a:r>
            <a:r>
              <a:rPr lang="hu-HU" sz="1800" b="1" i="1" dirty="0">
                <a:latin typeface="Lucida Calligraphy" panose="03010101010101010101" pitchFamily="66" charset="0"/>
              </a:rPr>
              <a:t>hanyatlik az égi </a:t>
            </a:r>
            <a:r>
              <a:rPr lang="hu-HU" sz="1800" b="1" i="1" dirty="0" smtClean="0">
                <a:latin typeface="Lucida Calligraphy" panose="03010101010101010101" pitchFamily="66" charset="0"/>
              </a:rPr>
              <a:t>ború; </a:t>
            </a:r>
            <a:r>
              <a:rPr lang="hu-HU" sz="1800" b="1" i="1" dirty="0" err="1" smtClean="0">
                <a:latin typeface="Lucida Calligraphy" panose="03010101010101010101" pitchFamily="66" charset="0"/>
              </a:rPr>
              <a:t>Jőj</a:t>
            </a:r>
            <a:r>
              <a:rPr lang="hu-HU" sz="1800" b="1" i="1" dirty="0" smtClean="0">
                <a:latin typeface="Lucida Calligraphy" panose="03010101010101010101" pitchFamily="66" charset="0"/>
              </a:rPr>
              <a:t>, </a:t>
            </a:r>
            <a:r>
              <a:rPr lang="hu-HU" sz="1800" b="1" i="1" dirty="0">
                <a:latin typeface="Lucida Calligraphy" panose="03010101010101010101" pitchFamily="66" charset="0"/>
              </a:rPr>
              <a:t>kedves, örülni az éjbe velem, </a:t>
            </a:r>
            <a:r>
              <a:rPr lang="hu-HU" sz="1800" b="1" i="1" dirty="0" smtClean="0">
                <a:latin typeface="Lucida Calligraphy" panose="03010101010101010101" pitchFamily="66" charset="0"/>
              </a:rPr>
              <a:t>Ébren </a:t>
            </a:r>
            <a:r>
              <a:rPr lang="hu-HU" sz="1800" b="1" i="1" dirty="0">
                <a:latin typeface="Lucida Calligraphy" panose="03010101010101010101" pitchFamily="66" charset="0"/>
              </a:rPr>
              <a:t>maga van csak az egy szerelem.”</a:t>
            </a:r>
            <a:endParaRPr lang="hu-HU" sz="1800" i="1" dirty="0">
              <a:latin typeface="Lucida Calligraphy" panose="03010101010101010101" pitchFamily="66" charset="0"/>
            </a:endParaRPr>
          </a:p>
          <a:p>
            <a:pPr algn="ctr"/>
            <a:endParaRPr lang="hu-HU" sz="1800" i="1" dirty="0" smtClean="0">
              <a:latin typeface="Lucida Calligraphy" panose="03010101010101010101" pitchFamily="66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589212" y="3759631"/>
            <a:ext cx="8915399" cy="274296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hu-HU" sz="2000" dirty="0"/>
              <a:t>A beteljesülés mindkét műben a </a:t>
            </a:r>
            <a:r>
              <a:rPr lang="hu-HU" sz="2000" dirty="0" smtClean="0"/>
              <a:t>„küzdelmes út” </a:t>
            </a:r>
            <a:r>
              <a:rPr lang="hu-HU" sz="2000" dirty="0"/>
              <a:t>végigjárásával, a szerelmesek egymásra találásával következik be. Ez a Varázsfuvolában a világosság győzelmét jelenti, a Csongor és Tündében viszont a világ sötétsége előli elrejtőzést.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 rot="569230">
            <a:off x="7611034" y="1759245"/>
            <a:ext cx="4042512" cy="1358153"/>
          </a:xfrm>
        </p:spPr>
        <p:txBody>
          <a:bodyPr anchor="ctr"/>
          <a:lstStyle/>
          <a:p>
            <a:r>
              <a:rPr lang="hu-HU" sz="1800" b="1" i="1" dirty="0">
                <a:latin typeface="Lucida Calligraphy" panose="03010101010101010101" pitchFamily="66" charset="0"/>
              </a:rPr>
              <a:t>„A Nap sugarai elűzik az Éjt, </a:t>
            </a:r>
            <a:r>
              <a:rPr lang="hu-HU" sz="1800" b="1" i="1" dirty="0" smtClean="0">
                <a:latin typeface="Lucida Calligraphy" panose="03010101010101010101" pitchFamily="66" charset="0"/>
              </a:rPr>
              <a:t>Megsemmisítve </a:t>
            </a:r>
            <a:r>
              <a:rPr lang="hu-HU" sz="1800" b="1" i="1" dirty="0">
                <a:latin typeface="Lucida Calligraphy" panose="03010101010101010101" pitchFamily="66" charset="0"/>
              </a:rPr>
              <a:t>a képmutatók alattomos hatalmát.”  </a:t>
            </a:r>
            <a:endParaRPr lang="hu-HU" sz="1800" b="1" dirty="0">
              <a:latin typeface="Lucida Calligraphy" panose="03010101010101010101" pitchFamily="66" charset="0"/>
            </a:endParaRPr>
          </a:p>
          <a:p>
            <a:pPr algn="ctr"/>
            <a:endParaRPr lang="hu-HU" sz="1800" i="1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39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262</TotalTime>
  <Words>464</Words>
  <Application>Microsoft Office PowerPoint</Application>
  <PresentationFormat>Szélesvásznú</PresentationFormat>
  <Paragraphs>42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Lucida Bright</vt:lpstr>
      <vt:lpstr>Lucida Calligraphy</vt:lpstr>
      <vt:lpstr>Wingdings 3</vt:lpstr>
      <vt:lpstr>Szálak</vt:lpstr>
      <vt:lpstr>Csongor és Tünde – Tamino és Pamina</vt:lpstr>
      <vt:lpstr>Balga és Ilma – Papageno és Papagena:</vt:lpstr>
      <vt:lpstr>A szerelmeseket gátló gonosz szereplők</vt:lpstr>
      <vt:lpstr>„…én valék, …én vagyok, …én leszek,       Kietlen, csendes, lénynemlakta Éj.”  </vt:lpstr>
      <vt:lpstr>Mellékszereplők 3-as csoportokban</vt:lpstr>
      <vt:lpstr>Varázserejű tárgyak</vt:lpstr>
      <vt:lpstr>Némaság-jelenetek</vt:lpstr>
      <vt:lpstr>A „Küzdelmes út”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</dc:creator>
  <cp:lastModifiedBy>User</cp:lastModifiedBy>
  <cp:revision>15</cp:revision>
  <dcterms:created xsi:type="dcterms:W3CDTF">2016-04-18T16:06:42Z</dcterms:created>
  <dcterms:modified xsi:type="dcterms:W3CDTF">2016-04-24T17:39:33Z</dcterms:modified>
</cp:coreProperties>
</file>